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77" r:id="rId4"/>
    <p:sldId id="427" r:id="rId5"/>
    <p:sldId id="437" r:id="rId6"/>
    <p:sldId id="458" r:id="rId7"/>
    <p:sldId id="443" r:id="rId8"/>
    <p:sldId id="455" r:id="rId9"/>
    <p:sldId id="294" r:id="rId10"/>
    <p:sldId id="477" r:id="rId11"/>
    <p:sldId id="459" r:id="rId12"/>
    <p:sldId id="460" r:id="rId13"/>
    <p:sldId id="462" r:id="rId14"/>
    <p:sldId id="463" r:id="rId15"/>
    <p:sldId id="464" r:id="rId16"/>
    <p:sldId id="466" r:id="rId17"/>
    <p:sldId id="467" r:id="rId18"/>
    <p:sldId id="468" r:id="rId19"/>
    <p:sldId id="469" r:id="rId20"/>
    <p:sldId id="470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71" r:id="rId29"/>
    <p:sldId id="472" r:id="rId30"/>
    <p:sldId id="473" r:id="rId31"/>
    <p:sldId id="474" r:id="rId32"/>
    <p:sldId id="475" r:id="rId33"/>
    <p:sldId id="476" r:id="rId34"/>
    <p:sldId id="445" r:id="rId35"/>
    <p:sldId id="446" r:id="rId36"/>
    <p:sldId id="447" r:id="rId37"/>
    <p:sldId id="448" r:id="rId38"/>
    <p:sldId id="449" r:id="rId39"/>
    <p:sldId id="450" r:id="rId40"/>
    <p:sldId id="452" r:id="rId41"/>
    <p:sldId id="453" r:id="rId42"/>
    <p:sldId id="45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75E8-16C8-F744-82A9-538729ECDA63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23A2-7DDE-414B-86CF-218FC1AD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EC6FAF40-37C2-7748-A01A-74BB119017D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12-8a </a:t>
            </a:r>
            <a:r>
              <a:rPr lang="en-US">
                <a:latin typeface="Calibri" charset="0"/>
                <a:ea typeface="MS PGothic" charset="0"/>
              </a:rPr>
              <a:t>(a) Dark-field electron micrograph of nucleosomes present in chromatin derived from a chicken erythrocyte nucleus. (b) Dark-field electron micrograph of nucleosomes produced by micrococcal nuclease digestion.</a:t>
            </a:r>
            <a:endParaRPr lang="en-GB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2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079">
            <a:extLst>
              <a:ext uri="{FF2B5EF4-FFF2-40B4-BE49-F238E27FC236}">
                <a16:creationId xmlns:a16="http://schemas.microsoft.com/office/drawing/2014/main" id="{97566C25-BABF-984D-8247-FDD850CDA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24FD9E-36D4-6F49-986E-2049E6081DA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37B9B6F6-060B-B840-8E87-E7ACF07B5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A67A5D2-51C6-094A-A604-0A48F5E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09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079">
            <a:extLst>
              <a:ext uri="{FF2B5EF4-FFF2-40B4-BE49-F238E27FC236}">
                <a16:creationId xmlns:a16="http://schemas.microsoft.com/office/drawing/2014/main" id="{245B929C-F2A1-234E-A813-CBAB02422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DB5735-B6FF-CC4A-9922-B4FA6C73F2C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C1F3E96-55E8-2B4F-BB0F-EABA8FD19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B5A88A9C-94F2-AD40-9CC1-124E3A770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91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3079">
            <a:extLst>
              <a:ext uri="{FF2B5EF4-FFF2-40B4-BE49-F238E27FC236}">
                <a16:creationId xmlns:a16="http://schemas.microsoft.com/office/drawing/2014/main" id="{C0247E59-D16E-2E4A-96EE-0C2897652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D9DF81-5151-714A-A91F-49B00F647613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2A1A172F-C35E-0C43-A98B-3F112F2AF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2938F3CC-E258-F64C-9FFB-DB9DE748E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41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D10F-DA95-E04B-97F0-FA7FDA233CAF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lc.org/resources/3d/07-how-dna-is-packaged-basic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Molecular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480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8</a:t>
            </a:r>
            <a:br>
              <a:rPr lang="en-US" dirty="0"/>
            </a:br>
            <a:r>
              <a:rPr lang="en-US" dirty="0"/>
              <a:t>January 28,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7" y="940255"/>
            <a:ext cx="3439205" cy="9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BB3A-8592-6A43-AB56-A5DB97AA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B458-38D4-C944-8691-CDCE29B2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of histones (via histone tails) depends upon the modifications of those tails.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C70CE0-5529-564C-990F-0CC4C30EA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0" r="-13110"/>
          <a:stretch>
            <a:fillRect/>
          </a:stretch>
        </p:blipFill>
        <p:spPr>
          <a:xfrm>
            <a:off x="2627086" y="2862140"/>
            <a:ext cx="6212114" cy="34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1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histone tails can be modified in  a number of ways.  Among the most common is addition or removal of </a:t>
            </a:r>
            <a:r>
              <a:rPr lang="en-US" b="1" i="1" dirty="0"/>
              <a:t>acetyl groups.</a:t>
            </a:r>
          </a:p>
          <a:p>
            <a:pPr>
              <a:defRPr/>
            </a:pPr>
            <a:endParaRPr lang="en-US" b="1" i="1" dirty="0"/>
          </a:p>
          <a:p>
            <a:pPr marL="0" indent="0">
              <a:buFont typeface="Arial" charset="0"/>
              <a:buNone/>
              <a:defRPr/>
            </a:pPr>
            <a:endParaRPr lang="en-US" b="1" i="1" dirty="0"/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429000"/>
            <a:ext cx="317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1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The addition is catalyzed by enzymes known as </a:t>
            </a:r>
            <a:r>
              <a:rPr lang="en-US" b="1" dirty="0">
                <a:latin typeface="Calibri" charset="0"/>
                <a:ea typeface="MS PGothic" charset="0"/>
              </a:rPr>
              <a:t>histone acetyltransferases (HATs)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Addition to acetyl groups to </a:t>
            </a:r>
            <a:r>
              <a:rPr lang="en-US" dirty="0" err="1">
                <a:latin typeface="Calibri" charset="0"/>
                <a:ea typeface="MS PGothic" charset="0"/>
              </a:rPr>
              <a:t>Lysines</a:t>
            </a:r>
            <a:r>
              <a:rPr lang="en-US" dirty="0">
                <a:latin typeface="Calibri" charset="0"/>
                <a:ea typeface="MS PGothic" charset="0"/>
              </a:rPr>
              <a:t>  in histone proteins neutralizes their positive charge and changes the interaction with DNA in the nucleosome.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b="1" dirty="0">
                <a:latin typeface="Calibri" charset="0"/>
                <a:ea typeface="MS PGothic" charset="0"/>
              </a:rPr>
              <a:t>Histone de-</a:t>
            </a:r>
            <a:r>
              <a:rPr lang="en-US" b="1" dirty="0" err="1">
                <a:latin typeface="Calibri" charset="0"/>
                <a:ea typeface="MS PGothic" charset="0"/>
              </a:rPr>
              <a:t>acetylases</a:t>
            </a:r>
            <a:r>
              <a:rPr lang="en-US" b="1" dirty="0">
                <a:latin typeface="Calibri" charset="0"/>
                <a:ea typeface="MS PGothic" charset="0"/>
              </a:rPr>
              <a:t> (HDACs) </a:t>
            </a:r>
            <a:r>
              <a:rPr lang="en-US" dirty="0">
                <a:latin typeface="Calibri" charset="0"/>
                <a:ea typeface="MS PGothic" charset="0"/>
              </a:rPr>
              <a:t>remove acetyl groups</a:t>
            </a:r>
          </a:p>
        </p:txBody>
      </p:sp>
    </p:spTree>
    <p:extLst>
      <p:ext uri="{BB962C8B-B14F-4D97-AF65-F5344CB8AC3E}">
        <p14:creationId xmlns:p14="http://schemas.microsoft.com/office/powerpoint/2010/main" val="165126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charset="0"/>
                <a:ea typeface="MS PGothic" charset="0"/>
              </a:rPr>
              <a:t>The effect is generally a release of histone tails with DNA and other histones</a:t>
            </a:r>
          </a:p>
        </p:txBody>
      </p:sp>
      <p:pic>
        <p:nvPicPr>
          <p:cNvPr id="614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r="5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071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6246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b="5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163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Acetylation is a  major way of disrupting and/or shifting nucleosomes in a region of DNA.</a:t>
            </a:r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905125"/>
            <a:ext cx="58801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7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More modifications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Special topics  Epigenetics chapter p. 674-683.  See figures.</a:t>
            </a:r>
          </a:p>
        </p:txBody>
      </p:sp>
    </p:spTree>
    <p:extLst>
      <p:ext uri="{BB962C8B-B14F-4D97-AF65-F5344CB8AC3E}">
        <p14:creationId xmlns:p14="http://schemas.microsoft.com/office/powerpoint/2010/main" val="138742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Histones can be modified in other ways, besides acetylation, which also affect chromatin activity.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b="1" i="1" dirty="0">
                <a:latin typeface="Calibri" charset="0"/>
                <a:ea typeface="MS PGothic" charset="0"/>
              </a:rPr>
              <a:t>Methylation</a:t>
            </a:r>
            <a:r>
              <a:rPr lang="en-US" dirty="0">
                <a:latin typeface="Calibri" charset="0"/>
                <a:ea typeface="MS PGothic" charset="0"/>
              </a:rPr>
              <a:t>, the addition of CH</a:t>
            </a:r>
            <a:r>
              <a:rPr lang="en-US" baseline="-25000" dirty="0">
                <a:latin typeface="Calibri" charset="0"/>
                <a:ea typeface="MS PGothic" charset="0"/>
              </a:rPr>
              <a:t>3</a:t>
            </a:r>
            <a:r>
              <a:rPr lang="en-US" dirty="0">
                <a:latin typeface="Calibri" charset="0"/>
                <a:ea typeface="MS PGothic" charset="0"/>
              </a:rPr>
              <a:t> groups to lysine or arginine residues is catalyzed by enzymes called </a:t>
            </a:r>
            <a:r>
              <a:rPr lang="en-US" b="1" dirty="0" err="1">
                <a:latin typeface="Calibri" charset="0"/>
                <a:ea typeface="MS PGothic" charset="0"/>
              </a:rPr>
              <a:t>methlytransferases</a:t>
            </a:r>
            <a:r>
              <a:rPr lang="en-US" b="1" dirty="0">
                <a:latin typeface="Calibri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84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latin typeface="Calibri" charset="0"/>
                <a:ea typeface="MS PGothic" charset="0"/>
              </a:rPr>
              <a:t>Phosphorylation</a:t>
            </a:r>
            <a:r>
              <a:rPr lang="en-US" dirty="0">
                <a:latin typeface="Calibri" charset="0"/>
                <a:ea typeface="MS PGothic" charset="0"/>
              </a:rPr>
              <a:t>, the addition of PO</a:t>
            </a:r>
            <a:r>
              <a:rPr lang="en-US" baseline="-25000" dirty="0">
                <a:latin typeface="Calibri" charset="0"/>
                <a:ea typeface="MS PGothic" charset="0"/>
              </a:rPr>
              <a:t>4</a:t>
            </a:r>
            <a:r>
              <a:rPr lang="en-US" dirty="0">
                <a:latin typeface="Calibri" charset="0"/>
                <a:ea typeface="MS PGothic" charset="0"/>
              </a:rPr>
              <a:t> groups to serine and threonine residues, is catalyzed by enzymes called </a:t>
            </a:r>
            <a:r>
              <a:rPr lang="en-US" b="1" dirty="0">
                <a:latin typeface="Calibri" charset="0"/>
                <a:ea typeface="MS PGothic" charset="0"/>
              </a:rPr>
              <a:t>kinases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Phosphates are removed by enzymes called </a:t>
            </a:r>
            <a:r>
              <a:rPr lang="en-US" b="1" dirty="0">
                <a:latin typeface="Calibri" charset="0"/>
                <a:ea typeface="MS PGothic" charset="0"/>
              </a:rPr>
              <a:t>phosphatases.</a:t>
            </a:r>
          </a:p>
        </p:txBody>
      </p:sp>
    </p:spTree>
    <p:extLst>
      <p:ext uri="{BB962C8B-B14F-4D97-AF65-F5344CB8AC3E}">
        <p14:creationId xmlns:p14="http://schemas.microsoft.com/office/powerpoint/2010/main" val="123892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All 3 modifications of histones-- acetylation, methylation, and phosphorylation are associated with changes in chromatin packing, and are reversible.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In addition, all 3 types of histone modification are considered </a:t>
            </a:r>
            <a:r>
              <a:rPr lang="en-US" b="1" i="1">
                <a:latin typeface="Calibri" charset="0"/>
                <a:ea typeface="MS PGothic" charset="0"/>
              </a:rPr>
              <a:t>heritable.</a:t>
            </a:r>
            <a:r>
              <a:rPr lang="en-US">
                <a:latin typeface="Calibri" charset="0"/>
                <a:ea typeface="MS PGothic" charset="0"/>
              </a:rPr>
              <a:t>  The DNA modification is maintained after replication of the DNA.  The modification is passed on to new cells after mitosis, and to new organisms after meiosis.</a:t>
            </a:r>
            <a:endParaRPr lang="en-US" b="1" i="1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Announcements/Assignments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/>
          </a:bodyPr>
          <a:lstStyle/>
          <a:p>
            <a:r>
              <a:rPr lang="en-US" dirty="0"/>
              <a:t>Exam 1 ---Monday Feb. 4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Lab notebooks turned in  Friday, Feb. 1</a:t>
            </a:r>
            <a:r>
              <a:rPr lang="en-US" baseline="30000" dirty="0"/>
              <a:t>st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Labs 1,2,3</a:t>
            </a:r>
          </a:p>
          <a:p>
            <a:pPr marL="0" indent="0">
              <a:buNone/>
            </a:pPr>
            <a:r>
              <a:rPr lang="en-US" dirty="0"/>
              <a:t>Lab 3 posted—Analyzing </a:t>
            </a:r>
            <a:r>
              <a:rPr lang="en-US" dirty="0" err="1"/>
              <a:t>pGLO</a:t>
            </a:r>
            <a:r>
              <a:rPr lang="en-US" dirty="0"/>
              <a:t> plasmid.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That is not to say, chromatin modification is permanent.  As mentioned earlier, all 3 modifications are catalyzed by enzymes, and all 3 can be </a:t>
            </a:r>
            <a:r>
              <a:rPr lang="en-US" i="1">
                <a:latin typeface="Calibri" charset="0"/>
                <a:ea typeface="MS PGothic" charset="0"/>
              </a:rPr>
              <a:t>reversed</a:t>
            </a:r>
            <a:r>
              <a:rPr lang="en-US">
                <a:latin typeface="Calibri" charset="0"/>
                <a:ea typeface="MS PGothic" charset="0"/>
              </a:rPr>
              <a:t> by different enzymes.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The modifications of histones are associated with changes in gene expression.</a:t>
            </a:r>
          </a:p>
        </p:txBody>
      </p:sp>
    </p:spTree>
    <p:extLst>
      <p:ext uri="{BB962C8B-B14F-4D97-AF65-F5344CB8AC3E}">
        <p14:creationId xmlns:p14="http://schemas.microsoft.com/office/powerpoint/2010/main" val="356838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EB77-F3FF-6444-9237-63782B5A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Euchromatin vs. heterochromatin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45B92-8544-BF4B-9BB1-7DB35B4C9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Certain regions of our chromosomes are always very tightly compacted/condensed and rarely, if ever, “remodeled”.  Not surprising, these areas have few actively transcribed genes.</a:t>
            </a:r>
          </a:p>
          <a:p>
            <a:endParaRPr lang="en-US" dirty="0"/>
          </a:p>
          <a:p>
            <a:r>
              <a:rPr lang="en-US" dirty="0"/>
              <a:t>These areas are known as </a:t>
            </a:r>
            <a:r>
              <a:rPr lang="en-US" b="1" i="1" dirty="0"/>
              <a:t>heterochromatin.</a:t>
            </a:r>
          </a:p>
          <a:p>
            <a:pPr marL="0" indent="0">
              <a:buNone/>
            </a:pPr>
            <a:r>
              <a:rPr lang="en-US" dirty="0"/>
              <a:t>(Chromatin that is not permanently compacted and capable of being remodeled and having active genes is called </a:t>
            </a:r>
            <a:r>
              <a:rPr lang="en-US" b="1" i="1" dirty="0"/>
              <a:t>euchromatin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8838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2744-DB7B-4346-B69E-A21A4D06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891C3-1BCC-6547-9093-B5D27DEFE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Centromeres and telomeres are largely heterochromatin.  There are really no active genes near centromeres or telomeres.  Lots of tandem repeats in both centromeres and telomeres.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can see experimentally that the same gene, in 2 different locations on a chromosome, has different potential for transcription. </a:t>
            </a:r>
          </a:p>
        </p:txBody>
      </p:sp>
    </p:spTree>
    <p:extLst>
      <p:ext uri="{BB962C8B-B14F-4D97-AF65-F5344CB8AC3E}">
        <p14:creationId xmlns:p14="http://schemas.microsoft.com/office/powerpoint/2010/main" val="2090827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3" descr="d:\powerpoint\figures\chapter04\0445.jpg">
            <a:extLst>
              <a:ext uri="{FF2B5EF4-FFF2-40B4-BE49-F238E27FC236}">
                <a16:creationId xmlns:a16="http://schemas.microsoft.com/office/drawing/2014/main" id="{CA8831D9-0F2E-5341-BB1A-471A1432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704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7D904B-C5D4-4E44-98EA-F38742DD4012}"/>
              </a:ext>
            </a:extLst>
          </p:cNvPr>
          <p:cNvSpPr/>
          <p:nvPr/>
        </p:nvSpPr>
        <p:spPr>
          <a:xfrm>
            <a:off x="228600" y="228600"/>
            <a:ext cx="5315857" cy="32548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A8420-F211-3E44-BB74-D19C92C2D2ED}"/>
              </a:ext>
            </a:extLst>
          </p:cNvPr>
          <p:cNvSpPr txBox="1"/>
          <p:nvPr/>
        </p:nvSpPr>
        <p:spPr>
          <a:xfrm>
            <a:off x="711200" y="595086"/>
            <a:ext cx="48332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Evidence for an effect of heterochromatin on gene expression.  If a gene is moved by some  mechanism nearer to regions of </a:t>
            </a:r>
            <a:r>
              <a:rPr lang="en-US" sz="2000" dirty="0" err="1"/>
              <a:t>heterochrmatin</a:t>
            </a:r>
            <a:r>
              <a:rPr lang="en-US" sz="2000" dirty="0"/>
              <a:t>, the gene is often expressed less or not at all.  (Less red pigment is made by the “white” gene if it is closer to telomere.)</a:t>
            </a:r>
          </a:p>
        </p:txBody>
      </p:sp>
    </p:spTree>
    <p:extLst>
      <p:ext uri="{BB962C8B-B14F-4D97-AF65-F5344CB8AC3E}">
        <p14:creationId xmlns:p14="http://schemas.microsoft.com/office/powerpoint/2010/main" val="631443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3" descr="d:\powerpoint\figures\chapter04\0447_1.jpg">
            <a:extLst>
              <a:ext uri="{FF2B5EF4-FFF2-40B4-BE49-F238E27FC236}">
                <a16:creationId xmlns:a16="http://schemas.microsoft.com/office/drawing/2014/main" id="{59425B78-30B6-754B-9D0A-F8FD5A5C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41020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5BD98-E0BD-6842-8C9F-1C59271359FC}"/>
              </a:ext>
            </a:extLst>
          </p:cNvPr>
          <p:cNvSpPr txBox="1"/>
          <p:nvPr/>
        </p:nvSpPr>
        <p:spPr>
          <a:xfrm>
            <a:off x="377372" y="4659086"/>
            <a:ext cx="7576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Specific proteins play a role in maintaining heterochromatin---for example, Sir proteins block chromatin loosening modifications of histone tails.  Keep telomeres tightly coiled/condensed. </a:t>
            </a:r>
          </a:p>
        </p:txBody>
      </p:sp>
    </p:spTree>
    <p:extLst>
      <p:ext uri="{BB962C8B-B14F-4D97-AF65-F5344CB8AC3E}">
        <p14:creationId xmlns:p14="http://schemas.microsoft.com/office/powerpoint/2010/main" val="4082059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Some chromosomes are entirely or nearly entirely heterochromatic.</a:t>
            </a:r>
          </a:p>
          <a:p>
            <a:pPr lvl="1">
              <a:defRPr/>
            </a:pPr>
            <a:r>
              <a:rPr lang="en-US" dirty="0"/>
              <a:t>Y chromosome in male mammals (contains very few actively transcribed genes)  Much of the chromosome is maintained as heterochromatin.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One X-chromosome in each cell of female mammals ---permanently inactivated to provide gene dosage compensation.   Called a </a:t>
            </a:r>
            <a:r>
              <a:rPr lang="en-US" b="1" i="1" dirty="0"/>
              <a:t>Barr body</a:t>
            </a:r>
            <a:r>
              <a:rPr lang="en-US" dirty="0"/>
              <a:t>.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(chapter 7) –Read about the unique mechanism for maintaining heterochromatin.</a:t>
            </a:r>
          </a:p>
        </p:txBody>
      </p:sp>
    </p:spTree>
    <p:extLst>
      <p:ext uri="{BB962C8B-B14F-4D97-AF65-F5344CB8AC3E}">
        <p14:creationId xmlns:p14="http://schemas.microsoft.com/office/powerpoint/2010/main" val="300955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707F-B87B-7F43-A64F-1C0649E9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heterochromatin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B19A-755E-BF4E-8CAE-1C4FA357A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b="1" dirty="0"/>
              <a:t>Constitutive heterochromatin</a:t>
            </a:r>
            <a:r>
              <a:rPr lang="en-NZ" dirty="0"/>
              <a:t> * remains in a condensed state throughout the cell cycle and its further development. Constitutive heterochromatin contains highly repetitive sequences which are not transcribed and plays a role in chromosome structure, so it is present during all stages of a cell.</a:t>
            </a:r>
          </a:p>
          <a:p>
            <a:endParaRPr lang="en-NZ" dirty="0"/>
          </a:p>
          <a:p>
            <a:r>
              <a:rPr lang="en-NZ" dirty="0"/>
              <a:t>Ex. </a:t>
            </a:r>
            <a:r>
              <a:rPr lang="en-NZ" b="1" dirty="0"/>
              <a:t>Centromeric</a:t>
            </a:r>
            <a:r>
              <a:rPr lang="en-NZ" dirty="0"/>
              <a:t> region and </a:t>
            </a:r>
            <a:r>
              <a:rPr lang="en-NZ" b="1" dirty="0"/>
              <a:t>telomeric</a:t>
            </a:r>
            <a:r>
              <a:rPr lang="en-NZ" dirty="0"/>
              <a:t> region of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6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DD3A-15F8-F349-9800-C959074A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8D6C-5900-7B4A-B306-C1AE00340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NZ" b="1" dirty="0"/>
              <a:t>Facultative heterochromatin</a:t>
            </a:r>
            <a:r>
              <a:rPr lang="en-NZ" dirty="0"/>
              <a:t> * has the potential for gene expression at </a:t>
            </a:r>
            <a:r>
              <a:rPr lang="en-NZ" i="1" dirty="0"/>
              <a:t>some</a:t>
            </a:r>
            <a:r>
              <a:rPr lang="en-NZ" dirty="0"/>
              <a:t> point and can be either condensed or decondensed depending on cell type or stage of development of the organism.  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sz="2800" dirty="0"/>
              <a:t>Ex. Mammalian X-chromosome (in germ cells in females, both X-chromosomes are active---not maintained as heterochromatin.</a:t>
            </a:r>
          </a:p>
          <a:p>
            <a:pPr marL="0" indent="0">
              <a:buNone/>
            </a:pPr>
            <a:r>
              <a:rPr lang="en-NZ" sz="2800" dirty="0"/>
              <a:t>Most chromosomes have regions where genes are located that are active a a specific time in the cell cycle or during development and may change in condensation accordingly.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82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Epigenetics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The field of epigenetics has exploded over the last 10+ years.  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In fact, we can no longer just consider an organisms genome---we have to consider how DNA is packaged and how that affects gene expression.  You have a genome as well as an </a:t>
            </a:r>
            <a:r>
              <a:rPr lang="en-US" b="1" i="1">
                <a:latin typeface="Calibri" charset="0"/>
                <a:ea typeface="MS PGothic" charset="0"/>
              </a:rPr>
              <a:t>epigenome.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4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Epigenetic modifications can  involve not just the histones which package the DNA but  the DNA itself.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b="1" dirty="0">
                <a:latin typeface="Calibri" charset="0"/>
                <a:ea typeface="MS PGothic" charset="0"/>
              </a:rPr>
              <a:t>DNA</a:t>
            </a:r>
            <a:r>
              <a:rPr lang="en-US" dirty="0">
                <a:latin typeface="Calibri" charset="0"/>
                <a:ea typeface="MS PGothic" charset="0"/>
              </a:rPr>
              <a:t> is subject to </a:t>
            </a:r>
            <a:r>
              <a:rPr lang="en-US" i="1" dirty="0">
                <a:latin typeface="Calibri" charset="0"/>
                <a:ea typeface="MS PGothic" charset="0"/>
              </a:rPr>
              <a:t>methylation</a:t>
            </a:r>
            <a:r>
              <a:rPr lang="en-US" dirty="0">
                <a:latin typeface="Calibri" charset="0"/>
                <a:ea typeface="MS PGothic" charset="0"/>
              </a:rPr>
              <a:t> at Cytosine bases.  This occurs frequently where C is next to G in the same strand.  (designated </a:t>
            </a:r>
            <a:r>
              <a:rPr lang="en-US" dirty="0" err="1">
                <a:latin typeface="Calibri" charset="0"/>
                <a:ea typeface="MS PGothic" charset="0"/>
              </a:rPr>
              <a:t>CpG</a:t>
            </a:r>
            <a:r>
              <a:rPr lang="en-US" dirty="0">
                <a:latin typeface="Calibri" charset="0"/>
                <a:ea typeface="MS PGothic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5-methyl-cytosine is formed when DNA is methylated.</a:t>
            </a:r>
          </a:p>
        </p:txBody>
      </p:sp>
    </p:spTree>
    <p:extLst>
      <p:ext uri="{BB962C8B-B14F-4D97-AF65-F5344CB8AC3E}">
        <p14:creationId xmlns:p14="http://schemas.microsoft.com/office/powerpoint/2010/main" val="5210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were we…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Chromatin—DNA and histones</a:t>
            </a:r>
          </a:p>
          <a:p>
            <a:pPr lvl="1"/>
            <a:r>
              <a:rPr lang="en-US" sz="3200" dirty="0"/>
              <a:t>Nucleosomes and higher order structure in chromosomes</a:t>
            </a:r>
          </a:p>
          <a:p>
            <a:pPr lvl="1"/>
            <a:r>
              <a:rPr lang="en-US" sz="3200" dirty="0"/>
              <a:t>Chemical modifications of histones and the effect on chromatin and ultimately gene expression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4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51" r="-74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335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Interestingly---methylation of DNA is linked to gene expression inhibition, whereas methylation of histones is loosely associated with active genes.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DNA methylation is the mechanism behind </a:t>
            </a:r>
            <a:r>
              <a:rPr lang="en-US" i="1" dirty="0">
                <a:latin typeface="Calibri" charset="0"/>
                <a:ea typeface="MS PGothic" charset="0"/>
              </a:rPr>
              <a:t>genetic imprinting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175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Pages 94-95</a:t>
            </a:r>
          </a:p>
        </p:txBody>
      </p:sp>
      <p:pic>
        <p:nvPicPr>
          <p:cNvPr id="378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81" r="-50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8127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 will return to concepts of epigenetics when we start studying gene expression regulation in eukaryotes.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Be sure to read special topics </a:t>
            </a:r>
            <a:r>
              <a:rPr lang="en-US"/>
              <a:t>chapter  page 674.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55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Euchromatin and heterochromatin were first recognized when chromosomes were stained with a compound called </a:t>
            </a:r>
            <a:r>
              <a:rPr lang="en-US" b="1" i="1" dirty="0"/>
              <a:t>Giemsa.</a:t>
            </a:r>
          </a:p>
          <a:p>
            <a:pPr>
              <a:defRPr/>
            </a:pPr>
            <a:endParaRPr lang="en-US" b="1" i="1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Until the 1970s techniques to stain chromosomes allowed one to see chromosomes, but showed more or less uniform staining of each chromosome in a cell</a:t>
            </a:r>
          </a:p>
        </p:txBody>
      </p:sp>
    </p:spTree>
    <p:extLst>
      <p:ext uri="{BB962C8B-B14F-4D97-AF65-F5344CB8AC3E}">
        <p14:creationId xmlns:p14="http://schemas.microsoft.com/office/powerpoint/2010/main" val="1900885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Methods were developed to treat the chromosomes with chemicals and or heat to allow differential uptake of giemsa stain.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These methods provided visible bands/stripes along the length of chromosomes, allowing identification of individual chromosomes.</a:t>
            </a:r>
          </a:p>
        </p:txBody>
      </p:sp>
    </p:spTree>
    <p:extLst>
      <p:ext uri="{BB962C8B-B14F-4D97-AF65-F5344CB8AC3E}">
        <p14:creationId xmlns:p14="http://schemas.microsoft.com/office/powerpoint/2010/main" val="73144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Figures 12-11, 12, 13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Variations of staining methods (look these up)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C-banding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G-banding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R-banding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Q-banding</a:t>
            </a:r>
          </a:p>
        </p:txBody>
      </p:sp>
    </p:spTree>
    <p:extLst>
      <p:ext uri="{BB962C8B-B14F-4D97-AF65-F5344CB8AC3E}">
        <p14:creationId xmlns:p14="http://schemas.microsoft.com/office/powerpoint/2010/main" val="888541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C-banding </a:t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(binds only to centromere sequences) </a:t>
            </a:r>
          </a:p>
        </p:txBody>
      </p:sp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9151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G (</a:t>
            </a:r>
            <a:r>
              <a:rPr lang="en-US" dirty="0" err="1">
                <a:latin typeface="Calibri" charset="0"/>
                <a:ea typeface="MS PGothic" charset="0"/>
              </a:rPr>
              <a:t>giemsa</a:t>
            </a:r>
            <a:r>
              <a:rPr lang="en-US" dirty="0">
                <a:latin typeface="Calibri" charset="0"/>
                <a:ea typeface="MS PGothic" charset="0"/>
              </a:rPr>
              <a:t>)-banding with schematic</a:t>
            </a:r>
          </a:p>
        </p:txBody>
      </p:sp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873125" y="1600200"/>
            <a:ext cx="10440988" cy="5257800"/>
          </a:xfrm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10907713" y="3752850"/>
            <a:ext cx="966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ajdlfjlf</a:t>
            </a:r>
          </a:p>
        </p:txBody>
      </p:sp>
    </p:spTree>
    <p:extLst>
      <p:ext uri="{BB962C8B-B14F-4D97-AF65-F5344CB8AC3E}">
        <p14:creationId xmlns:p14="http://schemas.microsoft.com/office/powerpoint/2010/main" val="3831799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R (reverse)-banding next to G-banding</a:t>
            </a:r>
          </a:p>
        </p:txBody>
      </p:sp>
      <p:pic>
        <p:nvPicPr>
          <p:cNvPr id="4915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01" r="-60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400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26" name="Text Box 6"/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12.8a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01" y="619063"/>
            <a:ext cx="7735997" cy="53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3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In all banding techniques, where bands appear, there are differences in packing of the DNA.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Now bands are the primary way cytogenetics identify parts of chromosomes.</a:t>
            </a:r>
          </a:p>
        </p:txBody>
      </p:sp>
    </p:spTree>
    <p:extLst>
      <p:ext uri="{BB962C8B-B14F-4D97-AF65-F5344CB8AC3E}">
        <p14:creationId xmlns:p14="http://schemas.microsoft.com/office/powerpoint/2010/main" val="1243420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5222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7826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532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48" r="-67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142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Why? Practically speaking DNA MUST compact to fit!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In you---2 meters (~6 feet) of DNA must fit into a nucleus about 6</a:t>
            </a:r>
            <a:r>
              <a:rPr lang="en-US" dirty="0">
                <a:latin typeface="Symbol" charset="2"/>
                <a:ea typeface="MS PGothic" charset="0"/>
                <a:cs typeface="Symbol" charset="2"/>
              </a:rPr>
              <a:t>m</a:t>
            </a:r>
            <a:r>
              <a:rPr lang="en-US" dirty="0">
                <a:latin typeface="Calibri" charset="0"/>
                <a:ea typeface="MS PGothic" charset="0"/>
              </a:rPr>
              <a:t>M in diameter! 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2 meters in .000006 meter  diameter space 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Great video from the DNA Learning Center website.  (attached to molecular biology  website)</a:t>
            </a:r>
          </a:p>
          <a:p>
            <a:r>
              <a:rPr lang="en-US" dirty="0">
                <a:latin typeface="Calibri" charset="0"/>
                <a:ea typeface="MS PGothic" charset="0"/>
                <a:hlinkClick r:id="rId2"/>
              </a:rPr>
              <a:t>http://www.dnalc.org/resources/3d/07-how-dna-is-packaged-basic.html</a:t>
            </a:r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3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5837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600200"/>
            <a:ext cx="8969375" cy="4933950"/>
          </a:xfrm>
        </p:spPr>
      </p:pic>
    </p:spTree>
    <p:extLst>
      <p:ext uri="{BB962C8B-B14F-4D97-AF65-F5344CB8AC3E}">
        <p14:creationId xmlns:p14="http://schemas.microsoft.com/office/powerpoint/2010/main" val="194508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Note the number of “Ks” and “</a:t>
            </a:r>
            <a:r>
              <a:rPr lang="en-US" altLang="ja-JP" dirty="0" err="1">
                <a:latin typeface="Calibri" charset="0"/>
                <a:ea typeface="MS PGothic" charset="0"/>
              </a:rPr>
              <a:t>Rs</a:t>
            </a:r>
            <a:r>
              <a:rPr 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in histone tails</a:t>
            </a:r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655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0" r="-13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956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01EC-1393-4B4E-AA20-A7571C8F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7393-B5D4-5048-8A09-EBC5BFE8B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significance?</a:t>
            </a:r>
          </a:p>
          <a:p>
            <a:endParaRPr lang="en-US" dirty="0"/>
          </a:p>
          <a:p>
            <a:r>
              <a:rPr lang="en-US" dirty="0"/>
              <a:t>Generally what are the + charged AA doing in chromatin?  Why does a change in + charge affect chromatin</a:t>
            </a:r>
          </a:p>
          <a:p>
            <a:endParaRPr lang="en-US" dirty="0"/>
          </a:p>
          <a:p>
            <a:r>
              <a:rPr lang="en-US" dirty="0"/>
              <a:t>What type of modification occurs on R and K amino acids/residues?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4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 descr="d:\powerpoint\figures\chapter04\0432.jpg">
            <a:extLst>
              <a:ext uri="{FF2B5EF4-FFF2-40B4-BE49-F238E27FC236}">
                <a16:creationId xmlns:a16="http://schemas.microsoft.com/office/drawing/2014/main" id="{F895701C-AF41-C14A-8EA2-C1D1DF71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7721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673FB5-62DA-AF4E-8E47-0EDAD3FDE652}"/>
              </a:ext>
            </a:extLst>
          </p:cNvPr>
          <p:cNvSpPr txBox="1"/>
          <p:nvPr/>
        </p:nvSpPr>
        <p:spPr>
          <a:xfrm>
            <a:off x="5036457" y="1490008"/>
            <a:ext cx="375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histone tails are really responsible for the associations of nucleosomes with other nucleosomes.</a:t>
            </a:r>
          </a:p>
        </p:txBody>
      </p:sp>
    </p:spTree>
    <p:extLst>
      <p:ext uri="{BB962C8B-B14F-4D97-AF65-F5344CB8AC3E}">
        <p14:creationId xmlns:p14="http://schemas.microsoft.com/office/powerpoint/2010/main" val="81365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1129</Words>
  <Application>Microsoft Macintosh PowerPoint</Application>
  <PresentationFormat>On-screen Show (4:3)</PresentationFormat>
  <Paragraphs>114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MS PGothic</vt:lpstr>
      <vt:lpstr>Arial</vt:lpstr>
      <vt:lpstr>Calibri</vt:lpstr>
      <vt:lpstr>Symbol</vt:lpstr>
      <vt:lpstr>Times New Roman</vt:lpstr>
      <vt:lpstr>Office Theme</vt:lpstr>
      <vt:lpstr>Molecular Biology Biol 480</vt:lpstr>
      <vt:lpstr>Announcements/Assignments </vt:lpstr>
      <vt:lpstr>Where were we…</vt:lpstr>
      <vt:lpstr>PowerPoint Presentation</vt:lpstr>
      <vt:lpstr>Why? Practically speaking DNA MUST compact to fit! </vt:lpstr>
      <vt:lpstr>PowerPoint Presentation</vt:lpstr>
      <vt:lpstr>Note the number of “Ks” and “Rs” in histone 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 is generally a release of histone tails with DNA and other histones</vt:lpstr>
      <vt:lpstr>PowerPoint Presentation</vt:lpstr>
      <vt:lpstr>PowerPoint Presentation</vt:lpstr>
      <vt:lpstr>More modifications</vt:lpstr>
      <vt:lpstr>PowerPoint Presentation</vt:lpstr>
      <vt:lpstr>PowerPoint Presentation</vt:lpstr>
      <vt:lpstr>PowerPoint Presentation</vt:lpstr>
      <vt:lpstr>PowerPoint Presentation</vt:lpstr>
      <vt:lpstr>Euchromatin vs. heterochromatin</vt:lpstr>
      <vt:lpstr>PowerPoint Presentation</vt:lpstr>
      <vt:lpstr>PowerPoint Presentation</vt:lpstr>
      <vt:lpstr>PowerPoint Presentation</vt:lpstr>
      <vt:lpstr>PowerPoint Presentation</vt:lpstr>
      <vt:lpstr>2 types of heterochromatin</vt:lpstr>
      <vt:lpstr>PowerPoint Presentation</vt:lpstr>
      <vt:lpstr>Epigenetics</vt:lpstr>
      <vt:lpstr>PowerPoint Presentation</vt:lpstr>
      <vt:lpstr>PowerPoint Presentation</vt:lpstr>
      <vt:lpstr>PowerPoint Presentation</vt:lpstr>
      <vt:lpstr>Pages 94-95</vt:lpstr>
      <vt:lpstr>PowerPoint Presentation</vt:lpstr>
      <vt:lpstr>PowerPoint Presentation</vt:lpstr>
      <vt:lpstr>PowerPoint Presentation</vt:lpstr>
      <vt:lpstr>PowerPoint Presentation</vt:lpstr>
      <vt:lpstr>C-banding  (binds only to centromere sequences) </vt:lpstr>
      <vt:lpstr>G (giemsa)-banding with schematic</vt:lpstr>
      <vt:lpstr>R (reverse)-banding next to G-banding</vt:lpstr>
      <vt:lpstr>PowerPoint Presentation</vt:lpstr>
      <vt:lpstr>PowerPoint Presentation</vt:lpstr>
      <vt:lpstr>PowerPoint Presentation</vt:lpstr>
    </vt:vector>
  </TitlesOfParts>
  <Manager/>
  <Company>Minot State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Biol 480</dc:title>
  <dc:subject/>
  <dc:creator>Heidi Super</dc:creator>
  <cp:keywords/>
  <dc:description/>
  <cp:lastModifiedBy>Microsoft Office User</cp:lastModifiedBy>
  <cp:revision>109</cp:revision>
  <dcterms:created xsi:type="dcterms:W3CDTF">2012-08-22T01:19:49Z</dcterms:created>
  <dcterms:modified xsi:type="dcterms:W3CDTF">2019-01-28T15:12:13Z</dcterms:modified>
  <cp:category/>
</cp:coreProperties>
</file>